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6" r:id="rId2"/>
  </p:sldMasterIdLst>
  <p:notesMasterIdLst>
    <p:notesMasterId r:id="rId14"/>
  </p:notesMasterIdLst>
  <p:sldIdLst>
    <p:sldId id="256" r:id="rId3"/>
    <p:sldId id="257" r:id="rId4"/>
    <p:sldId id="283" r:id="rId5"/>
    <p:sldId id="266" r:id="rId6"/>
    <p:sldId id="267" r:id="rId7"/>
    <p:sldId id="268" r:id="rId8"/>
    <p:sldId id="274" r:id="rId9"/>
    <p:sldId id="277" r:id="rId10"/>
    <p:sldId id="282" r:id="rId11"/>
    <p:sldId id="281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41A7C3"/>
    <a:srgbClr val="7FC4D7"/>
    <a:srgbClr val="20425A"/>
    <a:srgbClr val="FCCB10"/>
    <a:srgbClr val="EB6622"/>
    <a:srgbClr val="153153"/>
    <a:srgbClr val="E28700"/>
    <a:srgbClr val="FF9900"/>
    <a:srgbClr val="EB9F1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65" autoAdjust="0"/>
    <p:restoredTop sz="89770" autoAdjust="0"/>
  </p:normalViewPr>
  <p:slideViewPr>
    <p:cSldViewPr>
      <p:cViewPr varScale="1">
        <p:scale>
          <a:sx n="79" d="100"/>
          <a:sy n="79" d="100"/>
        </p:scale>
        <p:origin x="-664" y="-4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B52742-373F-4A87-92C3-F1BD6DE2FDEE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CCA093-4890-4B46-98EB-711D340FBB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63405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62200" y="2130425"/>
            <a:ext cx="6096000" cy="175577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62200" y="4038600"/>
            <a:ext cx="60960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153153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1027" name="Picture 3" descr="C:\Users\pryan4\Downloads\want-impact-public-health-help-shape-journey-ahead\OHDSI logo with text - vertical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28600" y="1875375"/>
            <a:ext cx="2682875" cy="323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253355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9312" y="129289"/>
            <a:ext cx="7287489" cy="69207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4441" y="895352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8" indent="0">
              <a:buNone/>
              <a:defRPr sz="2000" b="1"/>
            </a:lvl2pPr>
            <a:lvl3pPr marL="914336" indent="0">
              <a:buNone/>
              <a:defRPr sz="1800" b="1"/>
            </a:lvl3pPr>
            <a:lvl4pPr marL="1371503" indent="0">
              <a:buNone/>
              <a:defRPr sz="1600" b="1"/>
            </a:lvl4pPr>
            <a:lvl5pPr marL="1828671" indent="0">
              <a:buNone/>
              <a:defRPr sz="1600" b="1"/>
            </a:lvl5pPr>
            <a:lvl6pPr marL="2285839" indent="0">
              <a:buNone/>
              <a:defRPr sz="1600" b="1"/>
            </a:lvl6pPr>
            <a:lvl7pPr marL="2743007" indent="0">
              <a:buNone/>
              <a:defRPr sz="1600" b="1"/>
            </a:lvl7pPr>
            <a:lvl8pPr marL="3200175" indent="0">
              <a:buNone/>
              <a:defRPr sz="1600" b="1"/>
            </a:lvl8pPr>
            <a:lvl9pPr marL="365734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1535113"/>
            <a:ext cx="4040188" cy="4821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895352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68" indent="0">
              <a:buNone/>
              <a:defRPr sz="2000" b="1"/>
            </a:lvl2pPr>
            <a:lvl3pPr marL="914336" indent="0">
              <a:buNone/>
              <a:defRPr sz="1800" b="1"/>
            </a:lvl3pPr>
            <a:lvl4pPr marL="1371503" indent="0">
              <a:buNone/>
              <a:defRPr sz="1600" b="1"/>
            </a:lvl4pPr>
            <a:lvl5pPr marL="1828671" indent="0">
              <a:buNone/>
              <a:defRPr sz="1600" b="1"/>
            </a:lvl5pPr>
            <a:lvl6pPr marL="2285839" indent="0">
              <a:buNone/>
              <a:defRPr sz="1600" b="1"/>
            </a:lvl6pPr>
            <a:lvl7pPr marL="2743007" indent="0">
              <a:buNone/>
              <a:defRPr sz="1600" b="1"/>
            </a:lvl7pPr>
            <a:lvl8pPr marL="3200175" indent="0">
              <a:buNone/>
              <a:defRPr sz="1600" b="1"/>
            </a:lvl8pPr>
            <a:lvl9pPr marL="365734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535113"/>
            <a:ext cx="4041775" cy="48212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356725414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707" y="114078"/>
            <a:ext cx="7295094" cy="714890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xmlns="" val="54757606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78473840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854075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54075"/>
            <a:ext cx="5111750" cy="55022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016125"/>
            <a:ext cx="3008313" cy="4340224"/>
          </a:xfrm>
        </p:spPr>
        <p:txBody>
          <a:bodyPr/>
          <a:lstStyle>
            <a:lvl1pPr marL="0" indent="0">
              <a:buNone/>
              <a:defRPr sz="1400"/>
            </a:lvl1pPr>
            <a:lvl2pPr marL="457168" indent="0">
              <a:buNone/>
              <a:defRPr sz="1200"/>
            </a:lvl2pPr>
            <a:lvl3pPr marL="914336" indent="0">
              <a:buNone/>
              <a:defRPr sz="1000"/>
            </a:lvl3pPr>
            <a:lvl4pPr marL="1371503" indent="0">
              <a:buNone/>
              <a:defRPr sz="900"/>
            </a:lvl4pPr>
            <a:lvl5pPr marL="1828671" indent="0">
              <a:buNone/>
              <a:defRPr sz="900"/>
            </a:lvl5pPr>
            <a:lvl6pPr marL="2285839" indent="0">
              <a:buNone/>
              <a:defRPr sz="900"/>
            </a:lvl6pPr>
            <a:lvl7pPr marL="2743007" indent="0">
              <a:buNone/>
              <a:defRPr sz="900"/>
            </a:lvl7pPr>
            <a:lvl8pPr marL="3200175" indent="0">
              <a:buNone/>
              <a:defRPr sz="900"/>
            </a:lvl8pPr>
            <a:lvl9pPr marL="365734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16346379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21363"/>
            <a:ext cx="5486400" cy="3906212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68" indent="0">
              <a:buNone/>
              <a:defRPr sz="2800"/>
            </a:lvl2pPr>
            <a:lvl3pPr marL="914336" indent="0">
              <a:buNone/>
              <a:defRPr sz="2400"/>
            </a:lvl3pPr>
            <a:lvl4pPr marL="1371503" indent="0">
              <a:buNone/>
              <a:defRPr sz="2000"/>
            </a:lvl4pPr>
            <a:lvl5pPr marL="1828671" indent="0">
              <a:buNone/>
              <a:defRPr sz="2000"/>
            </a:lvl5pPr>
            <a:lvl6pPr marL="2285839" indent="0">
              <a:buNone/>
              <a:defRPr sz="2000"/>
            </a:lvl6pPr>
            <a:lvl7pPr marL="2743007" indent="0">
              <a:buNone/>
              <a:defRPr sz="2000"/>
            </a:lvl7pPr>
            <a:lvl8pPr marL="3200175" indent="0">
              <a:buNone/>
              <a:defRPr sz="2000"/>
            </a:lvl8pPr>
            <a:lvl9pPr marL="3657343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989012"/>
          </a:xfrm>
        </p:spPr>
        <p:txBody>
          <a:bodyPr/>
          <a:lstStyle>
            <a:lvl1pPr marL="0" indent="0">
              <a:buNone/>
              <a:defRPr sz="1400"/>
            </a:lvl1pPr>
            <a:lvl2pPr marL="457168" indent="0">
              <a:buNone/>
              <a:defRPr sz="1200"/>
            </a:lvl2pPr>
            <a:lvl3pPr marL="914336" indent="0">
              <a:buNone/>
              <a:defRPr sz="1000"/>
            </a:lvl3pPr>
            <a:lvl4pPr marL="1371503" indent="0">
              <a:buNone/>
              <a:defRPr sz="900"/>
            </a:lvl4pPr>
            <a:lvl5pPr marL="1828671" indent="0">
              <a:buNone/>
              <a:defRPr sz="900"/>
            </a:lvl5pPr>
            <a:lvl6pPr marL="2285839" indent="0">
              <a:buNone/>
              <a:defRPr sz="900"/>
            </a:lvl6pPr>
            <a:lvl7pPr marL="2743007" indent="0">
              <a:buNone/>
              <a:defRPr sz="900"/>
            </a:lvl7pPr>
            <a:lvl8pPr marL="3200175" indent="0">
              <a:buNone/>
              <a:defRPr sz="900"/>
            </a:lvl8pPr>
            <a:lvl9pPr marL="365734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xmlns="" val="193976704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2546" y="136895"/>
            <a:ext cx="7234255" cy="6844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52631949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152275"/>
            <a:ext cx="2057400" cy="39738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78540338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57150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4953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1430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695700"/>
            <a:ext cx="3810000" cy="2400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2114786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89581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24437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53491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660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00800"/>
            <a:ext cx="9144000" cy="76200"/>
          </a:xfrm>
          <a:prstGeom prst="rect">
            <a:avLst/>
          </a:prstGeom>
          <a:gradFill>
            <a:gsLst>
              <a:gs pos="44000">
                <a:srgbClr val="20425A"/>
              </a:gs>
              <a:gs pos="100000">
                <a:srgbClr val="FCCB10"/>
              </a:gs>
              <a:gs pos="55000">
                <a:srgbClr val="EB6622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2" descr="C:\Users\pryan4\Downloads\want-impact-public-health-help-shape-journey-ahead\OHDSI logo only - colored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76201" y="-38160"/>
            <a:ext cx="1326583" cy="1257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20425A"/>
                </a:solidFill>
              </a:defRPr>
            </a:lvl1pPr>
          </a:lstStyle>
          <a:p>
            <a:fld id="{444583ED-F364-40B3-B25B-483B5033DFA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9114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9"/>
          <p:cNvSpPr/>
          <p:nvPr/>
        </p:nvSpPr>
        <p:spPr>
          <a:xfrm>
            <a:off x="0" y="0"/>
            <a:ext cx="9144000" cy="103028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7"/>
          <p:cNvSpPr/>
          <p:nvPr/>
        </p:nvSpPr>
        <p:spPr>
          <a:xfrm>
            <a:off x="0" y="2387600"/>
            <a:ext cx="9144000" cy="2151063"/>
          </a:xfrm>
          <a:prstGeom prst="rect">
            <a:avLst/>
          </a:prstGeom>
          <a:solidFill>
            <a:srgbClr val="D4E3E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3" tIns="45717" rIns="91433" bIns="45717"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177800" y="2573338"/>
            <a:ext cx="4730750" cy="2035175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3600"/>
              </a:lnSpc>
              <a:defRPr/>
            </a:pPr>
            <a:r>
              <a:rPr lang="en-US" sz="40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40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855708" y="2573494"/>
            <a:ext cx="5135289" cy="1829925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189143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0"/>
          <p:cNvSpPr txBox="1"/>
          <p:nvPr/>
        </p:nvSpPr>
        <p:spPr>
          <a:xfrm>
            <a:off x="220663" y="114300"/>
            <a:ext cx="2028825" cy="723900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610600" y="6553200"/>
            <a:ext cx="533400" cy="304800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EA8838C6-14CB-4E5E-B43D-03405385AA6D}" type="slidenum">
              <a:rPr 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5057802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4102" y="152104"/>
            <a:ext cx="7302699" cy="6768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50652"/>
            <a:ext cx="4038600" cy="54056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50652"/>
            <a:ext cx="4038600" cy="540569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736051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83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xmlns="" val="191027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rgbClr val="20425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20425A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rgbClr val="20425A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20425A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rgbClr val="20425A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rgbClr val="20425A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392238" y="114300"/>
            <a:ext cx="7294562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973138"/>
            <a:ext cx="8229600" cy="538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7" rIns="91433" bIns="45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0663" y="114300"/>
            <a:ext cx="2028825" cy="723900"/>
          </a:xfrm>
          <a:prstGeom prst="rect">
            <a:avLst/>
          </a:prstGeom>
          <a:noFill/>
        </p:spPr>
        <p:txBody>
          <a:bodyPr lIns="91433" tIns="45717" rIns="91433" bIns="45717">
            <a:spAutoFit/>
          </a:bodyPr>
          <a:lstStyle/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BSERVATIONAL 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M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EDICAL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O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UTCOMES</a:t>
            </a:r>
          </a:p>
          <a:p>
            <a:pPr>
              <a:lnSpc>
                <a:spcPts val="1200"/>
              </a:lnSpc>
              <a:defRPr/>
            </a:pPr>
            <a:r>
              <a:rPr lang="en-US" sz="1200" b="1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P</a:t>
            </a:r>
            <a:r>
              <a:rPr lang="en-US" sz="1200" dirty="0">
                <a:solidFill>
                  <a:srgbClr val="28568A"/>
                </a:solidFill>
                <a:effectLst>
                  <a:outerShdw blurRad="127000" dist="76200" dir="2700000" algn="tl" rotWithShape="0">
                    <a:prstClr val="black">
                      <a:lumMod val="65000"/>
                      <a:lumOff val="35000"/>
                      <a:alpha val="25000"/>
                    </a:prstClr>
                  </a:outerShdw>
                </a:effectLst>
              </a:rPr>
              <a:t>ARTNERSHIP</a:t>
            </a:r>
          </a:p>
        </p:txBody>
      </p:sp>
    </p:spTree>
    <p:extLst>
      <p:ext uri="{BB962C8B-B14F-4D97-AF65-F5344CB8AC3E}">
        <p14:creationId xmlns:p14="http://schemas.microsoft.com/office/powerpoint/2010/main" xmlns="" val="767127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ransition/>
  <p:hf sldNum="0" hdr="0" ftr="0" dt="0"/>
  <p:txStyles>
    <p:titleStyle>
      <a:lvl1pPr algn="ctr" defTabSz="455613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2pPr>
      <a:lvl3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3pPr>
      <a:lvl4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4pPr>
      <a:lvl5pPr algn="ctr" defTabSz="455613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5pPr>
      <a:lvl6pPr marL="4572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6pPr>
      <a:lvl7pPr marL="9144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7pPr>
      <a:lvl8pPr marL="13716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8pPr>
      <a:lvl9pPr marL="1828800" algn="ctr" defTabSz="455613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</a:defRPr>
      </a:lvl9pPr>
    </p:titleStyle>
    <p:bodyStyle>
      <a:lvl1pPr marL="341313" indent="-3413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1363" indent="-28416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4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6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813" indent="-227013" algn="l" defTabSz="455613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23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91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759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926" indent="-228584" algn="l" defTabSz="45716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8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36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03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71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39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07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75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43" algn="l" defTabSz="45716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mc.edu/pathology/informatics/tdc.html" TargetMode="External"/><Relationship Id="rId2" Type="http://schemas.openxmlformats.org/officeDocument/2006/relationships/hyperlink" Target="http://www.cap.org/web/oracle/webcenter/portalapp/pagehierarchy/cancer_protocol_templates.jspx?_afrLoop=20848926394532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s.org/~/media/files/quality%20programs/cancer/ncdb/fords%202016.ash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4599" y="2195513"/>
            <a:ext cx="6248401" cy="1004887"/>
          </a:xfrm>
          <a:noFill/>
        </p:spPr>
        <p:txBody>
          <a:bodyPr rtlCol="0" anchor="t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Oncology WG Face-to-Face</a:t>
            </a:r>
            <a:endParaRPr lang="en-US" sz="2200" dirty="0">
              <a:ea typeface="+mj-ea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2667000" y="2895600"/>
            <a:ext cx="2389188" cy="1437341"/>
          </a:xfrm>
        </p:spPr>
        <p:txBody>
          <a:bodyPr/>
          <a:lstStyle/>
          <a:p>
            <a:r>
              <a:rPr lang="en-US" dirty="0">
                <a:latin typeface="Corbel" charset="0"/>
              </a:rPr>
              <a:t>May 5, 2018</a:t>
            </a:r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4490156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CAP Protocol Templates</a:t>
            </a:r>
          </a:p>
          <a:p>
            <a:pPr lvl="1">
              <a:buNone/>
            </a:pPr>
            <a:r>
              <a:rPr lang="en-US" dirty="0">
                <a:hlinkClick r:id="rId2"/>
              </a:rPr>
              <a:t>http://www.cap.org/web/oracle/webcenter/portalapp/pagehierarchy/cancer_protocol_templates.jspx </a:t>
            </a:r>
            <a:endParaRPr lang="en-US" dirty="0"/>
          </a:p>
          <a:p>
            <a:r>
              <a:rPr lang="en-US" dirty="0"/>
              <a:t>Nebraska Lexicon</a:t>
            </a:r>
          </a:p>
          <a:p>
            <a:pPr lvl="1">
              <a:buNone/>
            </a:pPr>
            <a:r>
              <a:rPr lang="en-US" dirty="0">
                <a:hlinkClick r:id="rId3"/>
              </a:rPr>
              <a:t>https://www.unmc.edu/pathology/informatics/tdc.html</a:t>
            </a:r>
            <a:r>
              <a:rPr lang="en-US" dirty="0"/>
              <a:t> </a:t>
            </a:r>
          </a:p>
          <a:p>
            <a:r>
              <a:rPr lang="en-US" dirty="0"/>
              <a:t>FORDS</a:t>
            </a:r>
          </a:p>
          <a:p>
            <a:pPr lvl="1">
              <a:buNone/>
            </a:pPr>
            <a:r>
              <a:rPr lang="en-US" dirty="0">
                <a:hlinkClick r:id="rId4"/>
              </a:rPr>
              <a:t>https://www.facs.org/~/media/files/quality%20programs/cancer/ncdb/fords%202016.ashx</a:t>
            </a:r>
            <a:r>
              <a:rPr lang="en-US" dirty="0"/>
              <a:t> </a:t>
            </a: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77104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Additional vocabulary to support CDM representation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 Add domain “Condition Modifier”</a:t>
            </a:r>
          </a:p>
          <a:p>
            <a:pPr lvl="1"/>
            <a:r>
              <a:rPr lang="en-US" sz="2400" dirty="0"/>
              <a:t>To annotate condition modifier concepts</a:t>
            </a:r>
          </a:p>
          <a:p>
            <a:pPr lvl="1"/>
            <a:endParaRPr lang="en-US" dirty="0"/>
          </a:p>
          <a:p>
            <a:pPr lvl="0"/>
            <a:r>
              <a:rPr lang="en-US" dirty="0"/>
              <a:t>Add class “Cancer Modifier”</a:t>
            </a:r>
          </a:p>
          <a:p>
            <a:pPr lvl="1"/>
            <a:r>
              <a:rPr lang="en-US" sz="2400" dirty="0"/>
              <a:t>To annotate cancer modifier concepts</a:t>
            </a:r>
          </a:p>
          <a:p>
            <a:pPr lvl="1"/>
            <a:endParaRPr lang="en-US" dirty="0"/>
          </a:p>
          <a:p>
            <a:pPr lvl="0"/>
            <a:r>
              <a:rPr lang="en-US" sz="2800" dirty="0"/>
              <a:t>Add concept types: “Cancer Registry”, “Pathology Report”</a:t>
            </a:r>
          </a:p>
          <a:p>
            <a:pPr lvl="1"/>
            <a:r>
              <a:rPr lang="en-US" sz="2400" dirty="0"/>
              <a:t>To represent provenance of cancer data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43408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/>
          </a:bodyPr>
          <a:lstStyle/>
          <a:p>
            <a:pPr lvl="0"/>
            <a:r>
              <a:rPr lang="en-US" sz="2400" b="1" dirty="0"/>
              <a:t>Detailed planning for the vocabulary tasks/subgroups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NAACR vocabulary integration and mapping, Nebraska Lexicon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 Reconciling EMR and Cancer Registry diagnoses</a:t>
            </a:r>
          </a:p>
          <a:p>
            <a:pPr lvl="0"/>
            <a:endParaRPr lang="en-US" sz="2400" b="1" dirty="0"/>
          </a:p>
          <a:p>
            <a:pPr lvl="0"/>
            <a:r>
              <a:rPr lang="en-US" sz="2400" b="1" dirty="0"/>
              <a:t>QA of the ICD-O to SNOMED mappings</a:t>
            </a:r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15331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Vocabulary Tasks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7"/>
            <a:ext cx="7552871" cy="5045434"/>
          </a:xfrm>
        </p:spPr>
        <p:txBody>
          <a:bodyPr wrap="square">
            <a:normAutofit fontScale="85000" lnSpcReduction="10000"/>
          </a:bodyPr>
          <a:lstStyle/>
          <a:p>
            <a:pPr lvl="0"/>
            <a:r>
              <a:rPr lang="en-US" sz="2400" b="1" dirty="0"/>
              <a:t>Diagnoses</a:t>
            </a:r>
          </a:p>
          <a:p>
            <a:pPr lvl="1"/>
            <a:r>
              <a:rPr lang="en-US" sz="2000" b="1" dirty="0"/>
              <a:t>Finish of the ICD-O to SNOMED mappings</a:t>
            </a:r>
          </a:p>
          <a:p>
            <a:pPr lvl="1"/>
            <a:r>
              <a:rPr lang="en-US" sz="2000" b="1" dirty="0"/>
              <a:t>QA of the ICD-O to SNOMED mappings </a:t>
            </a:r>
          </a:p>
          <a:p>
            <a:r>
              <a:rPr lang="en-US" sz="2400" b="1" dirty="0"/>
              <a:t>Diagnostic features</a:t>
            </a:r>
          </a:p>
          <a:p>
            <a:pPr lvl="1"/>
            <a:r>
              <a:rPr lang="en-US" sz="2000" b="1" dirty="0"/>
              <a:t>Map between NAACCR and Nebraska Lexicon</a:t>
            </a:r>
          </a:p>
          <a:p>
            <a:pPr lvl="1"/>
            <a:r>
              <a:rPr lang="en-US" sz="2000" b="1" dirty="0"/>
              <a:t>Collaboratively develop Nebraska Lexicon</a:t>
            </a:r>
          </a:p>
          <a:p>
            <a:pPr lvl="1"/>
            <a:r>
              <a:rPr lang="en-US" sz="2000" b="1" dirty="0"/>
              <a:t>Add to the OMOP vocab</a:t>
            </a:r>
          </a:p>
          <a:p>
            <a:r>
              <a:rPr lang="en-US" sz="2400" b="1" dirty="0"/>
              <a:t>Treatment, chemotherapy</a:t>
            </a:r>
          </a:p>
          <a:p>
            <a:pPr lvl="1"/>
            <a:r>
              <a:rPr lang="en-US" sz="2000" b="1" dirty="0"/>
              <a:t>Compare and choose between SEER/NCI and </a:t>
            </a:r>
            <a:r>
              <a:rPr lang="en-US" sz="2000" b="1" dirty="0" err="1"/>
              <a:t>RxNorm</a:t>
            </a:r>
            <a:r>
              <a:rPr lang="en-US" sz="2000" b="1" dirty="0"/>
              <a:t> cancer drug classifications, implement additional classification if decided</a:t>
            </a:r>
          </a:p>
          <a:p>
            <a:pPr lvl="1"/>
            <a:r>
              <a:rPr lang="en-US" sz="2000" b="1" dirty="0"/>
              <a:t>Add NCCN cancer drug regimens to the OMOP vocab</a:t>
            </a:r>
          </a:p>
          <a:p>
            <a:r>
              <a:rPr lang="en-US" sz="2400" b="1" dirty="0"/>
              <a:t>Treatment, radiotherapy</a:t>
            </a:r>
          </a:p>
          <a:p>
            <a:pPr lvl="1"/>
            <a:r>
              <a:rPr lang="en-US" sz="2000" b="1" dirty="0"/>
              <a:t>Add NCI radiotherapy classification into OMOP vocab</a:t>
            </a:r>
          </a:p>
          <a:p>
            <a:r>
              <a:rPr lang="en-US" sz="2400" b="1" dirty="0"/>
              <a:t>Treatment, surgery</a:t>
            </a:r>
          </a:p>
          <a:p>
            <a:pPr lvl="1"/>
            <a:r>
              <a:rPr lang="en-US" sz="2000" b="1" dirty="0"/>
              <a:t>Choose vocabulary to provide classifiers: ICD-10 vs. SNOMED based on IMO CPT-SNOMED mappings</a:t>
            </a:r>
          </a:p>
          <a:p>
            <a:pPr lvl="1"/>
            <a:r>
              <a:rPr lang="en-US" sz="2000" b="1" dirty="0"/>
              <a:t>Add to the OMOP vocab</a:t>
            </a:r>
          </a:p>
          <a:p>
            <a:pPr lvl="1"/>
            <a:endParaRPr lang="en-US" sz="2000" b="1" dirty="0"/>
          </a:p>
          <a:p>
            <a:endParaRPr lang="en-US" sz="2400" b="1" dirty="0"/>
          </a:p>
          <a:p>
            <a:endParaRPr lang="en-US" sz="2400" b="1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9140306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Nebraska Lexicon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b="1" dirty="0"/>
              <a:t>Based on CAP Cancer Protocol Templates</a:t>
            </a:r>
          </a:p>
          <a:p>
            <a:pPr lvl="1"/>
            <a:r>
              <a:rPr lang="en-US" dirty="0"/>
              <a:t>Issued by CAP (College of American Pathologists) </a:t>
            </a:r>
          </a:p>
          <a:p>
            <a:pPr lvl="1"/>
            <a:r>
              <a:rPr lang="en-US" dirty="0"/>
              <a:t>Provide guidelines for collecting the essential data elements for complete reporting of malignant tumors for 88 cancer types</a:t>
            </a:r>
          </a:p>
          <a:p>
            <a:pPr lvl="1"/>
            <a:r>
              <a:rPr lang="en-US" dirty="0"/>
              <a:t>Include pathological findings and genomic biomarkers</a:t>
            </a:r>
          </a:p>
          <a:p>
            <a:endParaRPr lang="en-US" dirty="0"/>
          </a:p>
          <a:p>
            <a:r>
              <a:rPr lang="en-US" b="1" dirty="0"/>
              <a:t>Use standardized terminologies</a:t>
            </a:r>
          </a:p>
          <a:p>
            <a:pPr lvl="1"/>
            <a:r>
              <a:rPr lang="en-US" dirty="0"/>
              <a:t>Works under the umbrella of LOINC-SNOMED CT compatible observables  harmonization of content between LOINC® and SNOMED CT® </a:t>
            </a:r>
          </a:p>
          <a:p>
            <a:pPr lvl="1"/>
            <a:r>
              <a:rPr lang="en-US" dirty="0"/>
              <a:t>Intends  to implement CAP Protocol Templates by providing terminology binding between LOINC and SNOMED CT</a:t>
            </a:r>
            <a:endParaRPr lang="en-US" b="1" dirty="0"/>
          </a:p>
          <a:p>
            <a:pPr lvl="1"/>
            <a:r>
              <a:rPr lang="en-US" dirty="0"/>
              <a:t>The majority of the associated terminology development is modeled within SNOMED 363787002|Observable entity| hierarchy. Coded LOINC observables are linked to SNOMED value sets.</a:t>
            </a:r>
          </a:p>
          <a:p>
            <a:endParaRPr lang="en-US" b="1" dirty="0"/>
          </a:p>
          <a:p>
            <a:r>
              <a:rPr lang="en-US" b="1" dirty="0"/>
              <a:t>Status: </a:t>
            </a:r>
            <a:r>
              <a:rPr lang="en-US" dirty="0"/>
              <a:t>Developed for breast and colorectal cancers</a:t>
            </a:r>
          </a:p>
          <a:p>
            <a:endParaRPr lang="en-US" b="1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8774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8" y="297658"/>
            <a:ext cx="8378371" cy="648455"/>
          </a:xfrm>
        </p:spPr>
        <p:txBody>
          <a:bodyPr>
            <a:normAutofit fontScale="90000"/>
          </a:bodyPr>
          <a:lstStyle/>
          <a:p>
            <a:r>
              <a:rPr lang="en-US" dirty="0"/>
              <a:t>CAP Protocol for Invasive Breast Cancer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7956" y="1203325"/>
            <a:ext cx="39585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77250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Examples of terminology binding between LOINC and SNOMED CT</a:t>
            </a: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5629" y="1382714"/>
            <a:ext cx="7129463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9" y="2940070"/>
            <a:ext cx="72818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146671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 Data, Feb 2017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Cancer Registry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2051" name="Object 3"/>
          <p:cNvGraphicFramePr>
            <a:graphicFrameLocks noChangeAspect="1"/>
          </p:cNvGraphicFramePr>
          <p:nvPr>
            <p:extLst/>
          </p:nvPr>
        </p:nvGraphicFramePr>
        <p:xfrm>
          <a:off x="1161591" y="1745365"/>
          <a:ext cx="3860800" cy="4554538"/>
        </p:xfrm>
        <a:graphic>
          <a:graphicData uri="http://schemas.openxmlformats.org/presentationml/2006/ole">
            <p:oleObj spid="_x0000_s1028" name="Worksheet" r:id="rId3" imgW="3860948" imgH="4554851" progId="Excel.Sheet.12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4804646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841043" cy="57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tx1"/>
                </a:solidFill>
              </a:rPr>
              <a:t>In OMOP CDM, </a:t>
            </a:r>
            <a:r>
              <a:rPr lang="en-US" dirty="0" err="1">
                <a:solidFill>
                  <a:schemeClr val="tx1"/>
                </a:solidFill>
              </a:rPr>
              <a:t>Cancer_Modifier</a:t>
            </a:r>
            <a:r>
              <a:rPr lang="en-US" dirty="0">
                <a:solidFill>
                  <a:schemeClr val="tx1"/>
                </a:solidFill>
              </a:rPr>
              <a:t> table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9433" y="682389"/>
            <a:ext cx="8325134" cy="5650172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xmlns="" id="{AEDFF3A9-1285-4832-ADA6-09AFB7130869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401997"/>
          <a:ext cx="8229600" cy="4541368"/>
        </p:xfrm>
        <a:graphic>
          <a:graphicData uri="http://schemas.openxmlformats.org/drawingml/2006/table">
            <a:tbl>
              <a:tblPr/>
              <a:tblGrid>
                <a:gridCol w="1626728">
                  <a:extLst>
                    <a:ext uri="{9D8B030D-6E8A-4147-A177-3AD203B41FA5}">
                      <a16:colId xmlns:a16="http://schemas.microsoft.com/office/drawing/2014/main" xmlns="" val="2083431925"/>
                    </a:ext>
                  </a:extLst>
                </a:gridCol>
                <a:gridCol w="514064">
                  <a:extLst>
                    <a:ext uri="{9D8B030D-6E8A-4147-A177-3AD203B41FA5}">
                      <a16:colId xmlns:a16="http://schemas.microsoft.com/office/drawing/2014/main" xmlns="" val="330379371"/>
                    </a:ext>
                  </a:extLst>
                </a:gridCol>
                <a:gridCol w="813364">
                  <a:extLst>
                    <a:ext uri="{9D8B030D-6E8A-4147-A177-3AD203B41FA5}">
                      <a16:colId xmlns:a16="http://schemas.microsoft.com/office/drawing/2014/main" xmlns="" val="1386291730"/>
                    </a:ext>
                  </a:extLst>
                </a:gridCol>
                <a:gridCol w="813364">
                  <a:extLst>
                    <a:ext uri="{9D8B030D-6E8A-4147-A177-3AD203B41FA5}">
                      <a16:colId xmlns:a16="http://schemas.microsoft.com/office/drawing/2014/main" xmlns="" val="256819671"/>
                    </a:ext>
                  </a:extLst>
                </a:gridCol>
                <a:gridCol w="630585">
                  <a:extLst>
                    <a:ext uri="{9D8B030D-6E8A-4147-A177-3AD203B41FA5}">
                      <a16:colId xmlns:a16="http://schemas.microsoft.com/office/drawing/2014/main" xmlns="" val="3914647761"/>
                    </a:ext>
                  </a:extLst>
                </a:gridCol>
                <a:gridCol w="895615">
                  <a:extLst>
                    <a:ext uri="{9D8B030D-6E8A-4147-A177-3AD203B41FA5}">
                      <a16:colId xmlns:a16="http://schemas.microsoft.com/office/drawing/2014/main" xmlns="" val="3161962641"/>
                    </a:ext>
                  </a:extLst>
                </a:gridCol>
                <a:gridCol w="502641">
                  <a:extLst>
                    <a:ext uri="{9D8B030D-6E8A-4147-A177-3AD203B41FA5}">
                      <a16:colId xmlns:a16="http://schemas.microsoft.com/office/drawing/2014/main" xmlns="" val="1371671354"/>
                    </a:ext>
                  </a:extLst>
                </a:gridCol>
                <a:gridCol w="886476">
                  <a:extLst>
                    <a:ext uri="{9D8B030D-6E8A-4147-A177-3AD203B41FA5}">
                      <a16:colId xmlns:a16="http://schemas.microsoft.com/office/drawing/2014/main" xmlns="" val="2972296095"/>
                    </a:ext>
                  </a:extLst>
                </a:gridCol>
                <a:gridCol w="566613">
                  <a:extLst>
                    <a:ext uri="{9D8B030D-6E8A-4147-A177-3AD203B41FA5}">
                      <a16:colId xmlns:a16="http://schemas.microsoft.com/office/drawing/2014/main" xmlns="" val="3413833691"/>
                    </a:ext>
                  </a:extLst>
                </a:gridCol>
                <a:gridCol w="980150">
                  <a:extLst>
                    <a:ext uri="{9D8B030D-6E8A-4147-A177-3AD203B41FA5}">
                      <a16:colId xmlns:a16="http://schemas.microsoft.com/office/drawing/2014/main" xmlns="" val="3707809600"/>
                    </a:ext>
                  </a:extLst>
                </a:gridCol>
              </a:tblGrid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Field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3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5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Record 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Comments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654790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123458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1751334"/>
                  </a:ext>
                </a:extLst>
              </a:tr>
              <a:tr h="41148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event_occurrence_id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123467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 foreign key to Condition_Occurrence table.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77208574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44819012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Concept ID for ‘CONDITION_OCCURRENCE’. Needs to be verified.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747180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person_id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99999999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8737369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4152526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(85298-8)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3013500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(85343-2)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3047285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40769842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9529127"/>
                  </a:ext>
                </a:extLst>
              </a:tr>
              <a:tr h="864108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cancer_modifier_concept_name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Occurrence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Body structure included in specimen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Regional lymph nodes examined [#] Cancer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Lymph nodes with macrometastases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Histologic grade.Nottingham score in Breast tumor Qualitative by CAP cancer protocols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primary tumor - T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nodal involvement - N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TNM pathologic staging - distant metastases - M [PhenX]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3679863"/>
                  </a:ext>
                </a:extLst>
              </a:tr>
              <a:tr h="2482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cancer_modifier_date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11/12/2016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0273750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cancer_modifier_datetime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9208759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cancer_modifier_type_concept_id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 Registry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New concept ID to be created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782548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value_as_number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9837938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value_as_concept_id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4197399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4241172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4300144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436121000124104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4134634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75489298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value_as_concept_name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Left breast structure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Nottingham Combined Grade III: 8-9 points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pT category finding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 regional lymph node metastasis histologically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757171"/>
                          </a:solidFill>
                          <a:effectLst/>
                          <a:latin typeface="Calibri" panose="020F0502020204030204" pitchFamily="34" charset="0"/>
                        </a:rPr>
                        <a:t>No metastases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810552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provider_id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4292E"/>
                          </a:solidFill>
                          <a:effectLst/>
                          <a:latin typeface="Calibri" panose="020F0502020204030204" pitchFamily="34" charset="0"/>
                        </a:rPr>
                        <a:t>555555</a:t>
                      </a:r>
                    </a:p>
                  </a:txBody>
                  <a:tcPr marL="6858" marR="6858" marT="685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4500915"/>
                  </a:ext>
                </a:extLst>
              </a:tr>
              <a:tr h="27432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cancer_modifier_source_value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Occurrence number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TM_LATERALITY_CD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TM_REGNODE_EXM_NO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TM_REGNODE_POS_NO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TM_HIST_CD_GRADE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TM_PATH_TNM_T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TM_PATH_TNM_N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TM_PATH_TNM_M</a:t>
                      </a:r>
                    </a:p>
                  </a:txBody>
                  <a:tcPr marL="6858" marR="6858" marT="6858" marB="0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91356243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fr-FR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cancer_modifier_source_concept_id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22800215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value_source_value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Tp1MI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Np0I-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Mc0 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6858" marR="6858" marT="6858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56689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00072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ABAAC66-EB51-47FE-99D8-A41A4AC02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52400"/>
            <a:ext cx="7543800" cy="1371600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Implementation </a:t>
            </a:r>
            <a:br>
              <a:rPr lang="en-US" b="1" dirty="0"/>
            </a:br>
            <a:r>
              <a:rPr lang="en-US" b="1" dirty="0"/>
              <a:t>in the OMOP Vocabulary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BD48674-FDB3-4F09-B5E5-84FD098DF9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Add NAACCR Vocabulary and Concepts</a:t>
            </a:r>
          </a:p>
          <a:p>
            <a:pPr lvl="1"/>
            <a:r>
              <a:rPr lang="en-US" dirty="0"/>
              <a:t>Non-standard</a:t>
            </a:r>
          </a:p>
          <a:p>
            <a:r>
              <a:rPr lang="en-US" dirty="0"/>
              <a:t>For implemented cancer types</a:t>
            </a:r>
          </a:p>
          <a:p>
            <a:pPr lvl="1"/>
            <a:r>
              <a:rPr lang="en-US" dirty="0"/>
              <a:t>Create mappings between NAACCR concepts and Nebraska recommended concepts</a:t>
            </a:r>
          </a:p>
          <a:p>
            <a:pPr lvl="1"/>
            <a:r>
              <a:rPr lang="en-US" dirty="0"/>
              <a:t>Add Nebraska terminology relationships for implemented cancer types</a:t>
            </a:r>
          </a:p>
          <a:p>
            <a:r>
              <a:rPr lang="en-US" dirty="0"/>
              <a:t>For new cancer types</a:t>
            </a:r>
          </a:p>
          <a:p>
            <a:pPr lvl="1"/>
            <a:r>
              <a:rPr lang="en-US" dirty="0"/>
              <a:t>Collaborate with UNMS</a:t>
            </a:r>
          </a:p>
          <a:p>
            <a:pPr lvl="1"/>
            <a:r>
              <a:rPr lang="en-US" dirty="0"/>
              <a:t>Create OMOP relationships for other cancer types based on CAP Protocol Templates</a:t>
            </a:r>
          </a:p>
          <a:p>
            <a:pPr lvl="1"/>
            <a:r>
              <a:rPr lang="en-US" dirty="0"/>
              <a:t>Choose SNOMED/LOINC pairs based on CAP Protocol Templates</a:t>
            </a:r>
          </a:p>
          <a:p>
            <a:pPr lvl="1"/>
            <a:r>
              <a:rPr lang="en-US" dirty="0"/>
              <a:t>Create NAACR mappings</a:t>
            </a:r>
          </a:p>
          <a:p>
            <a:pPr lvl="1"/>
            <a:r>
              <a:rPr lang="en-US" dirty="0"/>
              <a:t>Create OMOP relationships</a:t>
            </a:r>
          </a:p>
          <a:p>
            <a:pPr lvl="1"/>
            <a:r>
              <a:rPr lang="en-US" dirty="0"/>
              <a:t>Replace OMOP relationships with Nebraska as they get vetted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6128600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MOPPwerptv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24674</TotalTime>
  <Words>605</Words>
  <Application>Microsoft Office PowerPoint</Application>
  <PresentationFormat>On-screen Show (4:3)</PresentationFormat>
  <Paragraphs>253</Paragraphs>
  <Slides>11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4" baseType="lpstr">
      <vt:lpstr>Office Theme</vt:lpstr>
      <vt:lpstr>OMOPPwerptv5</vt:lpstr>
      <vt:lpstr>Worksheet</vt:lpstr>
      <vt:lpstr>Oncology WG Face-to-Face</vt:lpstr>
      <vt:lpstr>Agenda</vt:lpstr>
      <vt:lpstr>Vocabulary Tasks</vt:lpstr>
      <vt:lpstr>Nebraska Lexicon</vt:lpstr>
      <vt:lpstr>CAP Protocol for Invasive Breast Cancer</vt:lpstr>
      <vt:lpstr>Examples of terminology binding between LOINC and SNOMED CT</vt:lpstr>
      <vt:lpstr>Source Data, Feb 2017 </vt:lpstr>
      <vt:lpstr>In OMOP CDM, Cancer_Modifier table</vt:lpstr>
      <vt:lpstr>Implementation  in the OMOP Vocabulary </vt:lpstr>
      <vt:lpstr>References</vt:lpstr>
      <vt:lpstr>Additional vocabulary to support CDM representation</vt:lpstr>
    </vt:vector>
  </TitlesOfParts>
  <Company>Johnson &amp; Johnson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Patrick Ryan</dc:creator>
  <cp:lastModifiedBy>belenkar</cp:lastModifiedBy>
  <cp:revision>411</cp:revision>
  <dcterms:created xsi:type="dcterms:W3CDTF">2013-12-30T14:14:20Z</dcterms:created>
  <dcterms:modified xsi:type="dcterms:W3CDTF">2018-05-09T05:35:37Z</dcterms:modified>
</cp:coreProperties>
</file>